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9" r:id="rId1"/>
  </p:sldMasterIdLst>
  <p:notesMasterIdLst>
    <p:notesMasterId r:id="rId21"/>
  </p:notesMasterIdLst>
  <p:sldIdLst>
    <p:sldId id="544" r:id="rId2"/>
    <p:sldId id="549" r:id="rId3"/>
    <p:sldId id="550" r:id="rId4"/>
    <p:sldId id="551" r:id="rId5"/>
    <p:sldId id="553" r:id="rId6"/>
    <p:sldId id="555" r:id="rId7"/>
    <p:sldId id="557" r:id="rId8"/>
    <p:sldId id="558" r:id="rId9"/>
    <p:sldId id="562" r:id="rId10"/>
    <p:sldId id="563" r:id="rId11"/>
    <p:sldId id="568" r:id="rId12"/>
    <p:sldId id="569" r:id="rId13"/>
    <p:sldId id="570" r:id="rId14"/>
    <p:sldId id="571" r:id="rId15"/>
    <p:sldId id="572" r:id="rId16"/>
    <p:sldId id="576" r:id="rId17"/>
    <p:sldId id="583" r:id="rId18"/>
    <p:sldId id="579" r:id="rId19"/>
    <p:sldId id="581" r:id="rId2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565" autoAdjust="0"/>
  </p:normalViewPr>
  <p:slideViewPr>
    <p:cSldViewPr>
      <p:cViewPr>
        <p:scale>
          <a:sx n="100" d="100"/>
          <a:sy n="100" d="100"/>
        </p:scale>
        <p:origin x="-869" y="77"/>
      </p:cViewPr>
      <p:guideLst>
        <p:guide orient="horz" pos="2160"/>
        <p:guide pos="2880"/>
      </p:guideLst>
    </p:cSldViewPr>
  </p:slideViewPr>
  <p:outlineViewPr>
    <p:cViewPr>
      <p:scale>
        <a:sx n="33" d="100"/>
        <a:sy n="33" d="100"/>
      </p:scale>
      <p:origin x="0" y="39992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ru-RU"/>
          </a:p>
        </p:txBody>
      </p:sp>
      <p:sp>
        <p:nvSpPr>
          <p:cNvPr id="10445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ru-RU"/>
          </a:p>
        </p:txBody>
      </p:sp>
      <p:sp>
        <p:nvSpPr>
          <p:cNvPr id="3440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10445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ru-RU"/>
          </a:p>
        </p:txBody>
      </p:sp>
      <p:sp>
        <p:nvSpPr>
          <p:cNvPr id="10445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EF41A14-6DAB-4A25-B883-B0744F95C996}" type="slidenum">
              <a:rPr lang="ru-RU"/>
              <a:pPr>
                <a:defRPr/>
              </a:pPr>
              <a:t>‹#›</a:t>
            </a:fld>
            <a:endParaRPr lang="ru-RU"/>
          </a:p>
        </p:txBody>
      </p:sp>
    </p:spTree>
    <p:extLst>
      <p:ext uri="{BB962C8B-B14F-4D97-AF65-F5344CB8AC3E}">
        <p14:creationId xmlns:p14="http://schemas.microsoft.com/office/powerpoint/2010/main" val="33648874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9330535-BF10-4BDB-9C62-847B86312D92}" type="slidenum">
              <a:rPr lang="ru-RU" smtClean="0"/>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CC4033C-D08F-4C67-8CCD-2E87FD9641D9}"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E27BF561-3DE7-4CDF-B501-C818664E0986}" type="slidenum">
              <a:rPr lang="ru-RU" smtClean="0"/>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2186CA7F-4235-481C-B465-B1E0EC9EC219}"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pPr>
              <a:defRPr/>
            </a:pPr>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E33D8D00-D72D-4E3B-AA3D-5262FFC18465}"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pPr>
              <a:defRPr/>
            </a:pPr>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4B53C7F0-9175-4CD2-AEDB-C61051A81FD9}"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284A0E04-D0E7-4C11-A332-FE3D497267D3}"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smtClean="0"/>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C8F256CF-B2F9-48B1-A4F3-930DC8E4D491}" type="slidenum">
              <a:rPr lang="ru-RU" smtClean="0"/>
              <a:pPr>
                <a:defRPr/>
              </a:pPr>
              <a:t>‹#›</a:t>
            </a:fld>
            <a:endParaRPr lang="ru-RU"/>
          </a:p>
        </p:txBody>
      </p:sp>
      <p:sp>
        <p:nvSpPr>
          <p:cNvPr id="9" name="Content Placeholder 8"/>
          <p:cNvSpPr>
            <a:spLocks noGrp="1"/>
          </p:cNvSpPr>
          <p:nvPr>
            <p:ph sz="quarter" idx="13"/>
          </p:nvPr>
        </p:nvSpPr>
        <p:spPr>
          <a:xfrm>
            <a:off x="304800" y="381000"/>
            <a:ext cx="7772400" cy="494284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8" name="Date Placeholder 7"/>
          <p:cNvSpPr>
            <a:spLocks noGrp="1"/>
          </p:cNvSpPr>
          <p:nvPr>
            <p:ph type="dt" sz="half" idx="10"/>
          </p:nvPr>
        </p:nvSpPr>
        <p:spPr/>
        <p:txBody>
          <a:bodyPr/>
          <a:lstStyle/>
          <a:p>
            <a:pPr>
              <a:defRPr/>
            </a:pPr>
            <a:endParaRPr lang="ru-RU"/>
          </a:p>
        </p:txBody>
      </p:sp>
      <p:sp>
        <p:nvSpPr>
          <p:cNvPr id="9" name="Slide Number Placeholder 8"/>
          <p:cNvSpPr>
            <a:spLocks noGrp="1"/>
          </p:cNvSpPr>
          <p:nvPr>
            <p:ph type="sldNum" sz="quarter" idx="11"/>
          </p:nvPr>
        </p:nvSpPr>
        <p:spPr/>
        <p:txBody>
          <a:bodyPr/>
          <a:lstStyle/>
          <a:p>
            <a:pPr>
              <a:defRPr/>
            </a:pPr>
            <a:fld id="{D788E5B9-BC70-4565-8BB5-71F7BAA0FE9D}" type="slidenum">
              <a:rPr lang="ru-RU" smtClean="0"/>
              <a:pPr>
                <a:defRPr/>
              </a:pPr>
              <a:t>‹#›</a:t>
            </a:fld>
            <a:endParaRPr lang="ru-RU"/>
          </a:p>
        </p:txBody>
      </p:sp>
      <p:sp>
        <p:nvSpPr>
          <p:cNvPr id="10" name="Footer Placeholder 9"/>
          <p:cNvSpPr>
            <a:spLocks noGrp="1"/>
          </p:cNvSpPr>
          <p:nvPr>
            <p:ph type="ftr" sz="quarter" idx="12"/>
          </p:nvPr>
        </p:nvSpPr>
        <p:spPr/>
        <p:txBody>
          <a:bodyPr/>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773315BC-1A18-4C76-A88B-A6D552C8A6A3}"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8A394E9-E30E-497B-9075-A055829554FA}" type="slidenum">
              <a:rPr lang="ru-RU" smtClean="0"/>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pPr>
              <a:defRPr/>
            </a:pPr>
            <a:fld id="{980D3CC5-65BA-42CF-837E-1EEFCD706824}" type="slidenum">
              <a:rPr lang="ru-RU"/>
              <a:pPr>
                <a:defRPr/>
              </a:pPr>
              <a:t>‹#›</a:t>
            </a:fld>
            <a:endParaRPr lang="ru-RU"/>
          </a:p>
        </p:txBody>
      </p:sp>
    </p:spTree>
    <p:extLst>
      <p:ext uri="{BB962C8B-B14F-4D97-AF65-F5344CB8AC3E}">
        <p14:creationId xmlns:p14="http://schemas.microsoft.com/office/powerpoint/2010/main" val="1806642540"/>
      </p:ext>
    </p:extLst>
  </p:cSld>
  <p:clrMapOvr>
    <a:masterClrMapping/>
  </p:clrMapOvr>
  <p:transition>
    <p:sndAc>
      <p:stSnd>
        <p:snd r:embed="rId1" name="camera.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8229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57200" y="3938588"/>
            <a:ext cx="8229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pPr>
              <a:defRPr/>
            </a:pPr>
            <a:fld id="{0C1F5556-707A-4417-B0D7-F8B6981A91DF}" type="slidenum">
              <a:rPr lang="ru-RU"/>
              <a:pPr>
                <a:defRPr/>
              </a:pPr>
              <a:t>‹#›</a:t>
            </a:fld>
            <a:endParaRPr lang="ru-RU"/>
          </a:p>
        </p:txBody>
      </p:sp>
    </p:spTree>
    <p:extLst>
      <p:ext uri="{BB962C8B-B14F-4D97-AF65-F5344CB8AC3E}">
        <p14:creationId xmlns:p14="http://schemas.microsoft.com/office/powerpoint/2010/main" val="1173938823"/>
      </p:ext>
    </p:extLst>
  </p:cSld>
  <p:clrMapOvr>
    <a:masterClrMapping/>
  </p:clrMapOvr>
  <p:transition>
    <p:sndAc>
      <p:stSnd>
        <p:snd r:embed="rId1" name="camera.wav"/>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pPr>
              <a:defRPr/>
            </a:pPr>
            <a:fld id="{91E62305-20A3-4D1A-BDED-5EB9CEECD2DB}" type="slidenum">
              <a:rPr lang="ru-RU"/>
              <a:pPr>
                <a:defRPr/>
              </a:pPr>
              <a:t>‹#›</a:t>
            </a:fld>
            <a:endParaRPr lang="ru-RU"/>
          </a:p>
        </p:txBody>
      </p:sp>
    </p:spTree>
    <p:extLst>
      <p:ext uri="{BB962C8B-B14F-4D97-AF65-F5344CB8AC3E}">
        <p14:creationId xmlns:p14="http://schemas.microsoft.com/office/powerpoint/2010/main" val="4054957453"/>
      </p:ext>
    </p:extLst>
  </p:cSld>
  <p:clrMapOvr>
    <a:masterClrMapping/>
  </p:clrMapOvr>
  <p:transition>
    <p:sndAc>
      <p:stSnd>
        <p:snd r:embed="rId1" name="camera.wav"/>
      </p:st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dgm">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600200"/>
            <a:ext cx="8229600" cy="4525963"/>
          </a:xfrm>
        </p:spPr>
        <p:txBody>
          <a:bodyPr>
            <a:normAutofit/>
          </a:bodyPr>
          <a:lstStyle/>
          <a:p>
            <a:pPr lvl="0"/>
            <a:endParaRPr lang="ru-RU" noProof="0"/>
          </a:p>
        </p:txBody>
      </p:sp>
      <p:sp>
        <p:nvSpPr>
          <p:cNvPr id="4" name="Дата 3"/>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pPr>
              <a:defRPr/>
            </a:pPr>
            <a:fld id="{98C49529-BECB-40EE-A012-043921A61F68}" type="slidenum">
              <a:rPr lang="ru-RU"/>
              <a:pPr>
                <a:defRPr/>
              </a:pPr>
              <a:t>‹#›</a:t>
            </a:fld>
            <a:endParaRPr lang="ru-RU"/>
          </a:p>
        </p:txBody>
      </p:sp>
    </p:spTree>
    <p:extLst>
      <p:ext uri="{BB962C8B-B14F-4D97-AF65-F5344CB8AC3E}">
        <p14:creationId xmlns:p14="http://schemas.microsoft.com/office/powerpoint/2010/main" val="974753402"/>
      </p:ext>
    </p:extLst>
  </p:cSld>
  <p:clrMapOvr>
    <a:masterClrMapping/>
  </p:clrMapOvr>
  <p:transition>
    <p:sndAc>
      <p:stSnd>
        <p:snd r:embed="rId1" name="camera.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a:defRPr/>
            </a:pPr>
            <a:fld id="{DCCAA0A2-AE24-41D9-83DC-ED164C579F59}" type="slidenum">
              <a:rPr lang="ru-RU" smtClean="0"/>
              <a:pPr>
                <a:defRPr/>
              </a:pPr>
              <a:t>‹#›</a:t>
            </a:fld>
            <a:endParaRPr lang="ru-R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pPr>
              <a:defRPr/>
            </a:pPr>
            <a:endParaRPr lang="ru-R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pPr>
              <a:defRPr/>
            </a:pPr>
            <a:endParaRPr lang="ru-RU"/>
          </a:p>
        </p:txBody>
      </p:sp>
    </p:spTree>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 id="2147484031" r:id="rId12"/>
    <p:sldLayoutId id="2147484032" r:id="rId13"/>
    <p:sldLayoutId id="2147484033" r:id="rId14"/>
    <p:sldLayoutId id="2147484034" r:id="rId15"/>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p:txBody>
          <a:bodyPr/>
          <a:lstStyle/>
          <a:p>
            <a:pPr fontAlgn="auto">
              <a:spcAft>
                <a:spcPts val="0"/>
              </a:spcAft>
              <a:defRPr/>
            </a:pPr>
            <a:r>
              <a:rPr lang="en-US" sz="3600" b="1" dirty="0" smtClean="0"/>
              <a:t>Author's rights to IP objects</a:t>
            </a:r>
            <a:endParaRPr lang="ru-RU" sz="3400" b="1" dirty="0">
              <a:solidFill>
                <a:schemeClr val="tx2">
                  <a:satMod val="130000"/>
                </a:schemeClr>
              </a:solidFill>
              <a:latin typeface="+mn-lt"/>
            </a:endParaRPr>
          </a:p>
        </p:txBody>
      </p:sp>
      <p:sp>
        <p:nvSpPr>
          <p:cNvPr id="309251" name="Rectangle 3"/>
          <p:cNvSpPr>
            <a:spLocks noGrp="1" noChangeArrowheads="1"/>
          </p:cNvSpPr>
          <p:nvPr>
            <p:ph type="body" sz="half" idx="1"/>
          </p:nvPr>
        </p:nvSpPr>
        <p:spPr>
          <a:xfrm>
            <a:off x="457200" y="1268761"/>
            <a:ext cx="6851104" cy="1872208"/>
          </a:xfrm>
        </p:spPr>
        <p:txBody>
          <a:bodyPr>
            <a:noAutofit/>
          </a:bodyPr>
          <a:lstStyle/>
          <a:p>
            <a:r>
              <a:rPr lang="en-US" sz="2400" dirty="0" smtClean="0"/>
              <a:t>Copyright </a:t>
            </a:r>
          </a:p>
          <a:p>
            <a:r>
              <a:rPr lang="en-US" sz="2400" dirty="0" smtClean="0"/>
              <a:t>The right to a name </a:t>
            </a:r>
          </a:p>
          <a:p>
            <a:r>
              <a:rPr lang="en-US" sz="2400" dirty="0" smtClean="0"/>
              <a:t>The right to publish </a:t>
            </a:r>
          </a:p>
          <a:p>
            <a:r>
              <a:rPr lang="en-US" sz="2400" dirty="0" smtClean="0"/>
              <a:t>The right to inviolability of the work</a:t>
            </a:r>
          </a:p>
          <a:p>
            <a:pPr>
              <a:buNone/>
            </a:pPr>
            <a:r>
              <a:rPr lang="en-US" sz="2400" dirty="0" smtClean="0"/>
              <a:t/>
            </a:r>
            <a:br>
              <a:rPr lang="en-US" sz="2400" dirty="0" smtClean="0"/>
            </a:br>
            <a:endParaRPr lang="ru-RU" altLang="ru-RU" sz="2400" dirty="0" smtClean="0"/>
          </a:p>
        </p:txBody>
      </p:sp>
      <p:pic>
        <p:nvPicPr>
          <p:cNvPr id="5124" name="Picture 4" descr="http://www.uk-legal.od.ua/wp-content/uploads/2016/05/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4003562"/>
            <a:ext cx="3444255" cy="226958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txBox="1">
            <a:spLocks noChangeArrowheads="1"/>
          </p:cNvSpPr>
          <p:nvPr/>
        </p:nvSpPr>
        <p:spPr>
          <a:xfrm>
            <a:off x="395536" y="3429000"/>
            <a:ext cx="3744416" cy="2844146"/>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0" indent="0" algn="ctr" fontAlgn="auto">
              <a:spcAft>
                <a:spcPts val="0"/>
              </a:spcAft>
              <a:buFontTx/>
              <a:buNone/>
            </a:pPr>
            <a:r>
              <a:rPr lang="en-US" sz="2800" b="1" dirty="0" smtClean="0"/>
              <a:t>Copyright</a:t>
            </a:r>
            <a:r>
              <a:rPr lang="en-US" sz="2800" dirty="0" smtClean="0"/>
              <a:t> - a section of civil law governing relations related to the creation and use of works of science, literature and arts.</a:t>
            </a:r>
            <a:endParaRPr lang="ru-RU" altLang="ru-RU" sz="2800" dirty="0" smtClean="0"/>
          </a:p>
        </p:txBody>
      </p:sp>
    </p:spTree>
  </p:cSld>
  <p:clrMapOvr>
    <a:masterClrMapping/>
  </p:clrMapOvr>
  <p:transition>
    <p:sndAc>
      <p:stSnd>
        <p:snd r:embed="rId2" name="camera.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p:txBody>
          <a:bodyPr/>
          <a:lstStyle/>
          <a:p>
            <a:r>
              <a:rPr lang="en-US" sz="3600" b="1" dirty="0" smtClean="0"/>
              <a:t>Objective forms of presentation of works</a:t>
            </a:r>
            <a:endParaRPr lang="ru-RU" sz="3400" b="1" dirty="0">
              <a:solidFill>
                <a:schemeClr val="tx2">
                  <a:satMod val="130000"/>
                </a:schemeClr>
              </a:solidFill>
              <a:latin typeface="+mn-lt"/>
            </a:endParaRPr>
          </a:p>
        </p:txBody>
      </p:sp>
      <p:sp>
        <p:nvSpPr>
          <p:cNvPr id="314371" name="Rectangle 3"/>
          <p:cNvSpPr>
            <a:spLocks noGrp="1" noChangeArrowheads="1"/>
          </p:cNvSpPr>
          <p:nvPr>
            <p:ph type="body" sz="half" idx="1"/>
          </p:nvPr>
        </p:nvSpPr>
        <p:spPr>
          <a:xfrm>
            <a:off x="539552" y="1484785"/>
            <a:ext cx="5904656" cy="2160239"/>
          </a:xfrm>
        </p:spPr>
        <p:txBody>
          <a:bodyPr>
            <a:normAutofit/>
          </a:bodyPr>
          <a:lstStyle/>
          <a:p>
            <a:pPr marL="446088" indent="-331788">
              <a:buFont typeface="Wingdings" panose="05000000000000000000" pitchFamily="2" charset="2"/>
              <a:buChar char="ü"/>
            </a:pPr>
            <a:r>
              <a:rPr lang="en-US" dirty="0" smtClean="0"/>
              <a:t>Writing </a:t>
            </a:r>
          </a:p>
          <a:p>
            <a:pPr marL="446088" indent="-331788">
              <a:buFont typeface="Wingdings" panose="05000000000000000000" pitchFamily="2" charset="2"/>
              <a:buChar char="ü"/>
            </a:pPr>
            <a:r>
              <a:rPr lang="en-US" dirty="0" smtClean="0"/>
              <a:t>Oral </a:t>
            </a:r>
          </a:p>
          <a:p>
            <a:pPr marL="446088" indent="-331788">
              <a:buFont typeface="Wingdings" panose="05000000000000000000" pitchFamily="2" charset="2"/>
              <a:buChar char="ü"/>
            </a:pPr>
            <a:r>
              <a:rPr lang="en-US" dirty="0" smtClean="0"/>
              <a:t>Sound or video recording </a:t>
            </a:r>
          </a:p>
          <a:p>
            <a:pPr marL="446088" indent="-331788">
              <a:buFont typeface="Wingdings" panose="05000000000000000000" pitchFamily="2" charset="2"/>
              <a:buChar char="ü"/>
            </a:pPr>
            <a:r>
              <a:rPr lang="en-US" dirty="0" smtClean="0"/>
              <a:t>Picture </a:t>
            </a:r>
          </a:p>
          <a:p>
            <a:pPr marL="446088" indent="-331788">
              <a:buFont typeface="Wingdings" panose="05000000000000000000" pitchFamily="2" charset="2"/>
              <a:buChar char="ü"/>
            </a:pPr>
            <a:r>
              <a:rPr lang="en-US" dirty="0" smtClean="0"/>
              <a:t>Space-spatial</a:t>
            </a:r>
            <a:endParaRPr lang="ru-RU" altLang="ru-RU" dirty="0" smtClean="0"/>
          </a:p>
        </p:txBody>
      </p:sp>
      <p:pic>
        <p:nvPicPr>
          <p:cNvPr id="6146" name="Picture 2" descr="http://www.premiumsoap.ru/sites/default/files/imagecache/product_full/21_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3968" y="3645024"/>
            <a:ext cx="3744416" cy="28168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ndAc>
      <p:stSnd>
        <p:snd r:embed="rId2" name="camera.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a:xfrm>
            <a:off x="457200" y="274638"/>
            <a:ext cx="7620000" cy="922114"/>
          </a:xfrm>
        </p:spPr>
        <p:txBody>
          <a:bodyPr/>
          <a:lstStyle/>
          <a:p>
            <a:r>
              <a:rPr lang="en-US" sz="3600" b="1" dirty="0" smtClean="0"/>
              <a:t>Objects of copyright</a:t>
            </a:r>
            <a:endParaRPr lang="ru-RU" sz="3400" b="1" dirty="0">
              <a:solidFill>
                <a:schemeClr val="tx2">
                  <a:satMod val="130000"/>
                </a:schemeClr>
              </a:solidFill>
              <a:latin typeface="+mn-lt"/>
            </a:endParaRPr>
          </a:p>
        </p:txBody>
      </p:sp>
      <p:sp>
        <p:nvSpPr>
          <p:cNvPr id="315395" name="Rectangle 3"/>
          <p:cNvSpPr>
            <a:spLocks noGrp="1" noChangeArrowheads="1"/>
          </p:cNvSpPr>
          <p:nvPr>
            <p:ph idx="1"/>
          </p:nvPr>
        </p:nvSpPr>
        <p:spPr>
          <a:xfrm>
            <a:off x="323528" y="1196974"/>
            <a:ext cx="7920880" cy="5328369"/>
          </a:xfrm>
        </p:spPr>
        <p:txBody>
          <a:bodyPr>
            <a:normAutofit/>
          </a:bodyPr>
          <a:lstStyle/>
          <a:p>
            <a:pPr>
              <a:lnSpc>
                <a:spcPct val="90000"/>
              </a:lnSpc>
            </a:pPr>
            <a:r>
              <a:rPr lang="en-US" sz="1800" dirty="0" smtClean="0"/>
              <a:t>Literary works </a:t>
            </a:r>
          </a:p>
          <a:p>
            <a:pPr>
              <a:lnSpc>
                <a:spcPct val="90000"/>
              </a:lnSpc>
            </a:pPr>
            <a:r>
              <a:rPr lang="en-US" sz="1800" dirty="0" smtClean="0"/>
              <a:t>Dramatic and musical dramatic works </a:t>
            </a:r>
          </a:p>
          <a:p>
            <a:pPr>
              <a:lnSpc>
                <a:spcPct val="90000"/>
              </a:lnSpc>
            </a:pPr>
            <a:r>
              <a:rPr lang="en-US" sz="1800" dirty="0" smtClean="0"/>
              <a:t>Choreographic works and pantomimes </a:t>
            </a:r>
          </a:p>
          <a:p>
            <a:pPr>
              <a:lnSpc>
                <a:spcPct val="90000"/>
              </a:lnSpc>
            </a:pPr>
            <a:r>
              <a:rPr lang="en-US" sz="1800" dirty="0" smtClean="0"/>
              <a:t>Musical works </a:t>
            </a:r>
          </a:p>
          <a:p>
            <a:pPr>
              <a:lnSpc>
                <a:spcPct val="90000"/>
              </a:lnSpc>
            </a:pPr>
            <a:r>
              <a:rPr lang="en-US" sz="1800" dirty="0" smtClean="0"/>
              <a:t>Audiovisual works </a:t>
            </a:r>
          </a:p>
          <a:p>
            <a:pPr>
              <a:lnSpc>
                <a:spcPct val="90000"/>
              </a:lnSpc>
            </a:pPr>
            <a:r>
              <a:rPr lang="en-US" sz="1800" dirty="0" smtClean="0"/>
              <a:t>Works of painting, sculpture, graphics, design, comics and other works of fine art</a:t>
            </a:r>
          </a:p>
          <a:p>
            <a:pPr>
              <a:lnSpc>
                <a:spcPct val="90000"/>
              </a:lnSpc>
            </a:pPr>
            <a:r>
              <a:rPr lang="en-US" sz="1800" dirty="0" smtClean="0"/>
              <a:t> Works of Architecture, Urbanism and </a:t>
            </a:r>
          </a:p>
          <a:p>
            <a:pPr>
              <a:lnSpc>
                <a:spcPct val="90000"/>
              </a:lnSpc>
            </a:pPr>
            <a:r>
              <a:rPr lang="en-US" sz="1800" dirty="0" smtClean="0"/>
              <a:t>Landscape Art</a:t>
            </a:r>
          </a:p>
          <a:p>
            <a:pPr>
              <a:lnSpc>
                <a:spcPct val="90000"/>
              </a:lnSpc>
            </a:pPr>
            <a:r>
              <a:rPr lang="en-US" sz="1800" dirty="0" smtClean="0"/>
              <a:t>Works of arts, crafts and </a:t>
            </a:r>
            <a:r>
              <a:rPr lang="en-US" sz="1800" dirty="0" err="1" smtClean="0"/>
              <a:t>scenographic</a:t>
            </a:r>
            <a:endParaRPr lang="en-US" sz="1800" dirty="0" smtClean="0"/>
          </a:p>
          <a:p>
            <a:pPr>
              <a:lnSpc>
                <a:spcPct val="90000"/>
              </a:lnSpc>
            </a:pPr>
            <a:r>
              <a:rPr lang="en-US" sz="1800" dirty="0" smtClean="0"/>
              <a:t>Photographic works </a:t>
            </a:r>
          </a:p>
          <a:p>
            <a:pPr>
              <a:lnSpc>
                <a:spcPct val="90000"/>
              </a:lnSpc>
            </a:pPr>
            <a:r>
              <a:rPr lang="en-US" sz="1800" dirty="0" smtClean="0"/>
              <a:t>Maps, plans, sketches and plastic works related to geography, topography and other sciences </a:t>
            </a:r>
          </a:p>
          <a:p>
            <a:pPr>
              <a:lnSpc>
                <a:spcPct val="90000"/>
              </a:lnSpc>
            </a:pPr>
            <a:r>
              <a:rPr lang="en-US" sz="1800" dirty="0" smtClean="0"/>
              <a:t>Derivative works </a:t>
            </a:r>
          </a:p>
          <a:p>
            <a:pPr>
              <a:lnSpc>
                <a:spcPct val="90000"/>
              </a:lnSpc>
            </a:pPr>
            <a:r>
              <a:rPr lang="en-US" sz="1800" dirty="0" smtClean="0"/>
              <a:t>Collections and other composite works, which are the result of creative work in the selection or arrangement of materials</a:t>
            </a:r>
          </a:p>
          <a:p>
            <a:pPr>
              <a:buNone/>
            </a:pPr>
            <a:r>
              <a:rPr lang="en-US" altLang="ru-RU" sz="1800" b="1" dirty="0" smtClean="0"/>
              <a:t>	</a:t>
            </a:r>
            <a:r>
              <a:rPr lang="en-US" sz="1800" b="1" dirty="0" smtClean="0"/>
              <a:t>Protection of rights extends to the form in which the work is presented, and not on its content!</a:t>
            </a:r>
          </a:p>
          <a:p>
            <a:endParaRPr lang="ru-RU" altLang="ru-RU" sz="1800" b="1" dirty="0"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a:xfrm>
            <a:off x="457200" y="274638"/>
            <a:ext cx="8229600" cy="850106"/>
          </a:xfrm>
        </p:spPr>
        <p:txBody>
          <a:bodyPr/>
          <a:lstStyle/>
          <a:p>
            <a:r>
              <a:rPr lang="en-US" sz="3600" b="1" dirty="0" smtClean="0"/>
              <a:t>Non-property rights</a:t>
            </a:r>
            <a:endParaRPr lang="ru-RU" sz="3400" b="1" dirty="0">
              <a:solidFill>
                <a:schemeClr val="tx2">
                  <a:satMod val="130000"/>
                </a:schemeClr>
              </a:solidFill>
              <a:latin typeface="+mn-lt"/>
            </a:endParaRPr>
          </a:p>
        </p:txBody>
      </p:sp>
      <p:sp>
        <p:nvSpPr>
          <p:cNvPr id="316419" name="Rectangle 3"/>
          <p:cNvSpPr>
            <a:spLocks noGrp="1" noChangeArrowheads="1"/>
          </p:cNvSpPr>
          <p:nvPr>
            <p:ph type="body" sz="half" idx="1"/>
          </p:nvPr>
        </p:nvSpPr>
        <p:spPr>
          <a:xfrm>
            <a:off x="457200" y="1124744"/>
            <a:ext cx="7715200" cy="1440159"/>
          </a:xfrm>
        </p:spPr>
        <p:txBody>
          <a:bodyPr>
            <a:noAutofit/>
          </a:bodyPr>
          <a:lstStyle/>
          <a:p>
            <a:r>
              <a:rPr lang="en-US" sz="1800" dirty="0" smtClean="0"/>
              <a:t>The authorship </a:t>
            </a:r>
          </a:p>
          <a:p>
            <a:r>
              <a:rPr lang="en-US" sz="1800" dirty="0" smtClean="0"/>
              <a:t>Addressed </a:t>
            </a:r>
          </a:p>
          <a:p>
            <a:r>
              <a:rPr lang="en-US" sz="1800" dirty="0" smtClean="0"/>
              <a:t>On the promulgation, including the right to recall </a:t>
            </a:r>
          </a:p>
          <a:p>
            <a:r>
              <a:rPr lang="en-US" sz="1800" dirty="0" smtClean="0"/>
              <a:t>To protect the author's reputation</a:t>
            </a:r>
          </a:p>
          <a:p>
            <a:r>
              <a:rPr lang="en-US" sz="1800" dirty="0" smtClean="0"/>
              <a:t/>
            </a:r>
            <a:br>
              <a:rPr lang="en-US" sz="1800" dirty="0" smtClean="0"/>
            </a:br>
            <a:endParaRPr lang="ru-RU" altLang="ru-RU" sz="1800" dirty="0" smtClean="0"/>
          </a:p>
        </p:txBody>
      </p:sp>
      <p:sp>
        <p:nvSpPr>
          <p:cNvPr id="6" name="Rectangle 2"/>
          <p:cNvSpPr txBox="1">
            <a:spLocks noChangeArrowheads="1"/>
          </p:cNvSpPr>
          <p:nvPr/>
        </p:nvSpPr>
        <p:spPr>
          <a:xfrm>
            <a:off x="539552" y="2564904"/>
            <a:ext cx="7744906" cy="792088"/>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sz="3600" b="1" dirty="0" smtClean="0"/>
              <a:t>Property rights</a:t>
            </a:r>
          </a:p>
        </p:txBody>
      </p:sp>
      <p:sp>
        <p:nvSpPr>
          <p:cNvPr id="7" name="Rectangle 3"/>
          <p:cNvSpPr txBox="1">
            <a:spLocks noChangeArrowheads="1"/>
          </p:cNvSpPr>
          <p:nvPr/>
        </p:nvSpPr>
        <p:spPr>
          <a:xfrm>
            <a:off x="457200" y="3356992"/>
            <a:ext cx="7827258" cy="3024336"/>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sz="1800" dirty="0" smtClean="0"/>
              <a:t>To play </a:t>
            </a:r>
          </a:p>
          <a:p>
            <a:r>
              <a:rPr lang="en-US" sz="1800" dirty="0" smtClean="0"/>
              <a:t>For distribution </a:t>
            </a:r>
          </a:p>
          <a:p>
            <a:r>
              <a:rPr lang="en-US" sz="1800" dirty="0" smtClean="0"/>
              <a:t>On import </a:t>
            </a:r>
          </a:p>
          <a:p>
            <a:r>
              <a:rPr lang="en-US" sz="1800" dirty="0" smtClean="0"/>
              <a:t>For public display </a:t>
            </a:r>
          </a:p>
          <a:p>
            <a:r>
              <a:rPr lang="en-US" sz="1800" dirty="0" smtClean="0"/>
              <a:t>For public performance </a:t>
            </a:r>
          </a:p>
          <a:p>
            <a:r>
              <a:rPr lang="en-US" sz="1800" dirty="0" smtClean="0"/>
              <a:t>To broadcast </a:t>
            </a:r>
          </a:p>
          <a:p>
            <a:r>
              <a:rPr lang="en-US" sz="1800" dirty="0" smtClean="0"/>
              <a:t>For communication to the public by cable </a:t>
            </a:r>
          </a:p>
          <a:p>
            <a:r>
              <a:rPr lang="en-US" sz="1800" dirty="0" smtClean="0"/>
              <a:t>For translation </a:t>
            </a:r>
          </a:p>
          <a:p>
            <a:r>
              <a:rPr lang="en-US" sz="1800" dirty="0" smtClean="0"/>
              <a:t>For recycling</a:t>
            </a:r>
          </a:p>
          <a:p>
            <a:pPr>
              <a:buNone/>
            </a:pPr>
            <a:r>
              <a:rPr lang="en-US" sz="1800" dirty="0" smtClean="0"/>
              <a:t/>
            </a:r>
            <a:br>
              <a:rPr lang="en-US" sz="1800" dirty="0" smtClean="0"/>
            </a:br>
            <a:endParaRPr lang="ru-RU" altLang="ru-RU" sz="1800" dirty="0" smtClean="0"/>
          </a:p>
        </p:txBody>
      </p:sp>
    </p:spTree>
  </p:cSld>
  <p:clrMapOvr>
    <a:masterClrMapping/>
  </p:clrMapOvr>
  <p:transition>
    <p:sndAc>
      <p:stSnd>
        <p:snd r:embed="rId2" name="camera.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lstStyle/>
          <a:p>
            <a:r>
              <a:rPr lang="en-US" sz="3600" b="1" dirty="0" smtClean="0"/>
              <a:t>Copyright mark</a:t>
            </a:r>
            <a:endParaRPr lang="ru-RU" sz="3400" b="1" dirty="0">
              <a:solidFill>
                <a:schemeClr val="tx2">
                  <a:satMod val="130000"/>
                </a:schemeClr>
              </a:solidFill>
              <a:latin typeface="+mn-lt"/>
            </a:endParaRPr>
          </a:p>
        </p:txBody>
      </p:sp>
      <p:sp>
        <p:nvSpPr>
          <p:cNvPr id="318468" name="Rectangle 3"/>
          <p:cNvSpPr>
            <a:spLocks noGrp="1" noChangeArrowheads="1"/>
          </p:cNvSpPr>
          <p:nvPr>
            <p:ph type="body" sz="half" idx="2"/>
          </p:nvPr>
        </p:nvSpPr>
        <p:spPr>
          <a:xfrm>
            <a:off x="3851920" y="1415256"/>
            <a:ext cx="4392488" cy="1998663"/>
          </a:xfrm>
        </p:spPr>
        <p:txBody>
          <a:bodyPr>
            <a:noAutofit/>
          </a:bodyPr>
          <a:lstStyle/>
          <a:p>
            <a:pPr marL="533400" indent="-533400">
              <a:buFontTx/>
              <a:buNone/>
            </a:pPr>
            <a:r>
              <a:rPr lang="en-US" dirty="0" smtClean="0"/>
              <a:t>It consists of three elements: </a:t>
            </a:r>
          </a:p>
          <a:p>
            <a:pPr marL="533400" indent="-533400">
              <a:buFontTx/>
              <a:buAutoNum type="arabicPeriod"/>
            </a:pPr>
            <a:r>
              <a:rPr lang="en-US" dirty="0" smtClean="0"/>
              <a:t>The Latin letter "C" in a circle; </a:t>
            </a:r>
          </a:p>
          <a:p>
            <a:pPr marL="533400" indent="-533400">
              <a:buFontTx/>
              <a:buAutoNum type="arabicPeriod"/>
            </a:pPr>
            <a:r>
              <a:rPr lang="en-US" dirty="0" smtClean="0"/>
              <a:t>The name of the holder of exclusive copyrights; </a:t>
            </a:r>
          </a:p>
          <a:p>
            <a:pPr marL="533400" indent="-533400">
              <a:buFontTx/>
              <a:buAutoNum type="arabicPeriod"/>
            </a:pPr>
            <a:r>
              <a:rPr lang="en-US" dirty="0" smtClean="0"/>
              <a:t>Year of the first publication of the work</a:t>
            </a:r>
            <a:endParaRPr lang="ru-RU" altLang="ru-RU" dirty="0" smtClean="0"/>
          </a:p>
        </p:txBody>
      </p:sp>
      <p:sp>
        <p:nvSpPr>
          <p:cNvPr id="318469" name="Text Box 4"/>
          <p:cNvSpPr txBox="1">
            <a:spLocks noChangeArrowheads="1"/>
          </p:cNvSpPr>
          <p:nvPr/>
        </p:nvSpPr>
        <p:spPr bwMode="auto">
          <a:xfrm>
            <a:off x="2608263" y="32321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ru-RU" altLang="ru-RU"/>
          </a:p>
        </p:txBody>
      </p:sp>
      <p:pic>
        <p:nvPicPr>
          <p:cNvPr id="7172" name="Picture 4" descr="http://www.cultactprinstitute.org/wp-content/uploads/2015/11/4-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4149080"/>
            <a:ext cx="2155702" cy="208984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highpointmktg.com/copyright-symbol-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731" y="1473870"/>
            <a:ext cx="2124992" cy="21249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ndAc>
      <p:stSnd>
        <p:snd r:embed="rId2" name="camera.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p:txBody>
          <a:bodyPr/>
          <a:lstStyle/>
          <a:p>
            <a:r>
              <a:rPr lang="en-US" sz="3600" b="1" dirty="0" smtClean="0"/>
              <a:t>Sign of protection of neighboring rights</a:t>
            </a:r>
            <a:endParaRPr lang="ru-RU" sz="3400" b="1" dirty="0">
              <a:solidFill>
                <a:schemeClr val="tx2">
                  <a:satMod val="130000"/>
                </a:schemeClr>
              </a:solidFill>
              <a:latin typeface="+mn-lt"/>
            </a:endParaRPr>
          </a:p>
        </p:txBody>
      </p:sp>
      <p:sp>
        <p:nvSpPr>
          <p:cNvPr id="320515" name="Rectangle 3"/>
          <p:cNvSpPr>
            <a:spLocks noGrp="1" noChangeArrowheads="1"/>
          </p:cNvSpPr>
          <p:nvPr>
            <p:ph type="body" sz="half" idx="1"/>
          </p:nvPr>
        </p:nvSpPr>
        <p:spPr>
          <a:xfrm>
            <a:off x="457200" y="1600200"/>
            <a:ext cx="4258816" cy="4525963"/>
          </a:xfrm>
        </p:spPr>
        <p:txBody>
          <a:bodyPr>
            <a:noAutofit/>
          </a:bodyPr>
          <a:lstStyle/>
          <a:p>
            <a:pPr>
              <a:buNone/>
            </a:pPr>
            <a:r>
              <a:rPr lang="en-US" sz="2800" dirty="0" smtClean="0"/>
              <a:t>It consists of three elements: </a:t>
            </a:r>
          </a:p>
          <a:p>
            <a:pPr marL="571500" indent="-457200">
              <a:buAutoNum type="arabicPeriod"/>
            </a:pPr>
            <a:r>
              <a:rPr lang="en-US" sz="2800" dirty="0" smtClean="0"/>
              <a:t>The Latin letter "P" in a circle; </a:t>
            </a:r>
          </a:p>
          <a:p>
            <a:pPr marL="571500" indent="-457200">
              <a:buAutoNum type="arabicPeriod"/>
            </a:pPr>
            <a:r>
              <a:rPr lang="en-US" sz="2800" dirty="0" smtClean="0"/>
              <a:t>The name of the owner of exclusive neighboring rights; </a:t>
            </a:r>
          </a:p>
          <a:p>
            <a:pPr marL="571500" indent="-457200">
              <a:buAutoNum type="arabicPeriod"/>
            </a:pPr>
            <a:r>
              <a:rPr lang="en-US" sz="2800" dirty="0" smtClean="0"/>
              <a:t>Year of the first publication of the phonogram.</a:t>
            </a:r>
          </a:p>
          <a:p>
            <a:pPr>
              <a:buNone/>
            </a:pPr>
            <a:r>
              <a:rPr lang="en-US" sz="2800" dirty="0" smtClean="0"/>
              <a:t/>
            </a:r>
            <a:br>
              <a:rPr lang="en-US" sz="2800" dirty="0" smtClean="0"/>
            </a:br>
            <a:endParaRPr lang="ru-RU" altLang="ru-RU" sz="2800" dirty="0" smtClean="0"/>
          </a:p>
        </p:txBody>
      </p:sp>
      <p:pic>
        <p:nvPicPr>
          <p:cNvPr id="8194" name="Picture 2" descr="http://www.freeboard.com.ua/%D0%E5%E3%E8%F1%F2%F0%E0%F6%E8%FF-%E8-%E7%E0%F9%E8%F2%E0-%F2%EE%E2%E0%F0%ED%EE%E3%EE-%E7%ED%E0%EA%E0-%E2-%D3%EA%F0%E0%E8%ED%E5-%EF%E0%F2%E5%ED%F2%EE%E2%E0%ED%E8%E5-%E4%EE%F1%F2%F3%EF%ED%FB%E5-%F6%E5%ED%FB-img-y201212-s1214116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3429000"/>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ndAc>
      <p:stSnd>
        <p:snd r:embed="rId2" name="camera.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rganization Chart 3"/>
          <p:cNvGrpSpPr>
            <a:grpSpLocks/>
          </p:cNvGrpSpPr>
          <p:nvPr/>
        </p:nvGrpSpPr>
        <p:grpSpPr bwMode="auto">
          <a:xfrm>
            <a:off x="431801" y="2020871"/>
            <a:ext cx="7740600" cy="4145604"/>
            <a:chOff x="272" y="999"/>
            <a:chExt cx="1440" cy="2016"/>
          </a:xfrm>
        </p:grpSpPr>
        <p:cxnSp>
          <p:nvCxnSpPr>
            <p:cNvPr id="19460" name="_s19460"/>
            <p:cNvCxnSpPr>
              <a:cxnSpLocks noChangeShapeType="1"/>
              <a:stCxn id="7" idx="1"/>
              <a:endCxn id="3" idx="2"/>
            </p:cNvCxnSpPr>
            <p:nvPr/>
          </p:nvCxnSpPr>
          <p:spPr bwMode="auto">
            <a:xfrm rot="10800000">
              <a:off x="704" y="1296"/>
              <a:ext cx="141" cy="1575"/>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9461" name="_s19461"/>
            <p:cNvCxnSpPr>
              <a:cxnSpLocks noChangeShapeType="1"/>
              <a:stCxn id="6" idx="1"/>
              <a:endCxn id="3" idx="2"/>
            </p:cNvCxnSpPr>
            <p:nvPr/>
          </p:nvCxnSpPr>
          <p:spPr bwMode="auto">
            <a:xfrm rot="10800000">
              <a:off x="704" y="1296"/>
              <a:ext cx="141" cy="1143"/>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9462" name="_s19462"/>
            <p:cNvCxnSpPr>
              <a:cxnSpLocks noChangeShapeType="1"/>
              <a:stCxn id="5" idx="1"/>
              <a:endCxn id="3" idx="2"/>
            </p:cNvCxnSpPr>
            <p:nvPr/>
          </p:nvCxnSpPr>
          <p:spPr bwMode="auto">
            <a:xfrm rot="10800000">
              <a:off x="704" y="1296"/>
              <a:ext cx="141" cy="711"/>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cxnSp>
          <p:nvCxnSpPr>
            <p:cNvPr id="19463" name="_s19463"/>
            <p:cNvCxnSpPr>
              <a:cxnSpLocks noChangeShapeType="1"/>
              <a:stCxn id="4" idx="1"/>
              <a:endCxn id="3" idx="2"/>
            </p:cNvCxnSpPr>
            <p:nvPr/>
          </p:nvCxnSpPr>
          <p:spPr bwMode="auto">
            <a:xfrm rot="10800000">
              <a:off x="704" y="1296"/>
              <a:ext cx="141" cy="279"/>
            </a:xfrm>
            <a:prstGeom prst="bentConnector2">
              <a:avLst/>
            </a:prstGeom>
            <a:ln>
              <a:headEnd/>
              <a:tailEnd/>
            </a:ln>
            <a:extLst/>
          </p:spPr>
          <p:style>
            <a:lnRef idx="2">
              <a:schemeClr val="accent4">
                <a:shade val="50000"/>
              </a:schemeClr>
            </a:lnRef>
            <a:fillRef idx="1">
              <a:schemeClr val="accent4"/>
            </a:fillRef>
            <a:effectRef idx="0">
              <a:schemeClr val="accent4"/>
            </a:effectRef>
            <a:fontRef idx="minor">
              <a:schemeClr val="lt1"/>
            </a:fontRef>
          </p:style>
        </p:cxnSp>
        <p:sp>
          <p:nvSpPr>
            <p:cNvPr id="3" name="_s19464"/>
            <p:cNvSpPr>
              <a:spLocks noChangeArrowheads="1"/>
            </p:cNvSpPr>
            <p:nvPr/>
          </p:nvSpPr>
          <p:spPr bwMode="auto">
            <a:xfrm>
              <a:off x="272" y="999"/>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lvl="0" algn="ctr"/>
              <a:r>
                <a:rPr lang="en-US" b="1" dirty="0" smtClean="0"/>
                <a:t>Invention</a:t>
              </a:r>
              <a:endParaRPr kumimoji="0" lang="ru-RU" altLang="ru-RU" b="1" i="0" u="none" strike="noStrike" cap="none" normalizeH="0" baseline="0" dirty="0" smtClean="0">
                <a:ln>
                  <a:noFill/>
                </a:ln>
                <a:solidFill>
                  <a:schemeClr val="bg1"/>
                </a:solidFill>
                <a:effectLst/>
                <a:latin typeface="Arial" pitchFamily="34" charset="0"/>
              </a:endParaRPr>
            </a:p>
          </p:txBody>
        </p:sp>
        <p:sp>
          <p:nvSpPr>
            <p:cNvPr id="4" name="_s19465"/>
            <p:cNvSpPr>
              <a:spLocks noChangeArrowheads="1"/>
            </p:cNvSpPr>
            <p:nvPr/>
          </p:nvSpPr>
          <p:spPr bwMode="auto">
            <a:xfrm>
              <a:off x="848" y="1431"/>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lvl="0" algn="ctr"/>
              <a:r>
                <a:rPr lang="en-US" b="1" dirty="0" smtClean="0"/>
                <a:t>Device</a:t>
              </a:r>
              <a:endParaRPr kumimoji="0" lang="ru-RU" altLang="ru-RU" b="1" i="0" u="none" strike="noStrike" cap="none" normalizeH="0" baseline="0" dirty="0" smtClean="0">
                <a:ln>
                  <a:noFill/>
                </a:ln>
                <a:solidFill>
                  <a:schemeClr val="bg1"/>
                </a:solidFill>
                <a:effectLst/>
                <a:latin typeface="Arial" pitchFamily="34" charset="0"/>
              </a:endParaRPr>
            </a:p>
          </p:txBody>
        </p:sp>
        <p:sp>
          <p:nvSpPr>
            <p:cNvPr id="5" name="_s19466"/>
            <p:cNvSpPr>
              <a:spLocks noChangeArrowheads="1"/>
            </p:cNvSpPr>
            <p:nvPr/>
          </p:nvSpPr>
          <p:spPr bwMode="auto">
            <a:xfrm>
              <a:off x="848" y="1863"/>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lvl="0" algn="ctr"/>
              <a:r>
                <a:rPr lang="en-US" b="1" dirty="0" smtClean="0"/>
                <a:t>Method</a:t>
              </a:r>
              <a:endParaRPr kumimoji="0" lang="ru-RU" altLang="ru-RU" b="1" i="0" u="none" strike="noStrike" cap="none" normalizeH="0" baseline="0" dirty="0" smtClean="0">
                <a:ln>
                  <a:noFill/>
                </a:ln>
                <a:solidFill>
                  <a:schemeClr val="bg1"/>
                </a:solidFill>
                <a:effectLst/>
                <a:latin typeface="Arial" pitchFamily="34" charset="0"/>
              </a:endParaRPr>
            </a:p>
          </p:txBody>
        </p:sp>
        <p:sp>
          <p:nvSpPr>
            <p:cNvPr id="6" name="_s19467"/>
            <p:cNvSpPr>
              <a:spLocks noChangeArrowheads="1"/>
            </p:cNvSpPr>
            <p:nvPr/>
          </p:nvSpPr>
          <p:spPr bwMode="auto">
            <a:xfrm>
              <a:off x="848" y="2295"/>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lvl="0" algn="ctr"/>
              <a:r>
                <a:rPr lang="en-US" b="1" dirty="0" smtClean="0"/>
                <a:t>Substance</a:t>
              </a:r>
              <a:endParaRPr kumimoji="0" lang="ru-RU" altLang="ru-RU" b="1" i="0" u="none" strike="noStrike" cap="none" normalizeH="0" baseline="0" dirty="0" smtClean="0">
                <a:ln>
                  <a:noFill/>
                </a:ln>
                <a:solidFill>
                  <a:schemeClr val="bg1"/>
                </a:solidFill>
                <a:effectLst/>
                <a:latin typeface="Arial" pitchFamily="34" charset="0"/>
              </a:endParaRPr>
            </a:p>
          </p:txBody>
        </p:sp>
        <p:sp>
          <p:nvSpPr>
            <p:cNvPr id="7" name="_s19468"/>
            <p:cNvSpPr>
              <a:spLocks noChangeArrowheads="1"/>
            </p:cNvSpPr>
            <p:nvPr/>
          </p:nvSpPr>
          <p:spPr bwMode="auto">
            <a:xfrm>
              <a:off x="848" y="2727"/>
              <a:ext cx="864" cy="288"/>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0" tIns="0" rIns="0" bIns="0" numCol="1" anchor="ctr" anchorCtr="0" compatLnSpc="1">
              <a:prstTxWarp prst="textNoShape">
                <a:avLst/>
              </a:prstTxWarp>
            </a:bodyPr>
            <a:lstStyle/>
            <a:p>
              <a:pPr algn="ctr"/>
              <a:r>
                <a:rPr lang="en-US" b="1" dirty="0" smtClean="0"/>
                <a:t>Strains of microorganisms</a:t>
              </a:r>
            </a:p>
          </p:txBody>
        </p:sp>
      </p:grpSp>
      <p:sp>
        <p:nvSpPr>
          <p:cNvPr id="14" name="Rectangle 3"/>
          <p:cNvSpPr txBox="1">
            <a:spLocks noChangeArrowheads="1"/>
          </p:cNvSpPr>
          <p:nvPr/>
        </p:nvSpPr>
        <p:spPr>
          <a:xfrm>
            <a:off x="323528" y="404664"/>
            <a:ext cx="7848873" cy="144016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0" indent="0" algn="ctr" fontAlgn="auto">
              <a:spcAft>
                <a:spcPts val="0"/>
              </a:spcAft>
              <a:buFontTx/>
              <a:buNone/>
            </a:pPr>
            <a:r>
              <a:rPr lang="en-US" b="1" dirty="0" smtClean="0"/>
              <a:t>The invention </a:t>
            </a:r>
            <a:r>
              <a:rPr lang="en-US" dirty="0" smtClean="0"/>
              <a:t>is a new and significant technical solution to the problem in any branch of the national economy, socio-cultural construction or defense of the country, which gives a positive effect</a:t>
            </a:r>
            <a:endParaRPr lang="ru-RU" altLang="ru-RU" dirty="0" smtClean="0"/>
          </a:p>
        </p:txBody>
      </p:sp>
    </p:spTree>
  </p:cSld>
  <p:clrMapOvr>
    <a:masterClrMapping/>
  </p:clrMapOvr>
  <p:transition>
    <p:sndAc>
      <p:stSnd>
        <p:snd r:embed="rId2" name="camera.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3" name="Rectangle 3"/>
          <p:cNvSpPr>
            <a:spLocks noGrp="1" noChangeArrowheads="1"/>
          </p:cNvSpPr>
          <p:nvPr>
            <p:ph type="body" sz="half" idx="1"/>
          </p:nvPr>
        </p:nvSpPr>
        <p:spPr>
          <a:xfrm>
            <a:off x="457200" y="620688"/>
            <a:ext cx="7715200" cy="5688632"/>
          </a:xfrm>
        </p:spPr>
        <p:txBody>
          <a:bodyPr>
            <a:noAutofit/>
          </a:bodyPr>
          <a:lstStyle/>
          <a:p>
            <a:pPr>
              <a:buNone/>
            </a:pPr>
            <a:r>
              <a:rPr lang="en-US" sz="2800" b="1" dirty="0" smtClean="0"/>
              <a:t>The device</a:t>
            </a:r>
            <a:r>
              <a:rPr lang="en-US" sz="2800" dirty="0" smtClean="0"/>
              <a:t> is a system of elements located in space, interacting with each other in a certain way. </a:t>
            </a:r>
          </a:p>
          <a:p>
            <a:pPr>
              <a:buNone/>
            </a:pPr>
            <a:r>
              <a:rPr lang="en-US" sz="2800" b="1" dirty="0" smtClean="0"/>
              <a:t>The method </a:t>
            </a:r>
            <a:r>
              <a:rPr lang="en-US" sz="2800" dirty="0" smtClean="0"/>
              <a:t>is an invention consisting in the creation of new or improvement of known operations and techniques, a new order of alternation of known operations or techniques, new temperature or other modes, the use of new materials for this method, devices and tools and characterized by technological features. </a:t>
            </a:r>
          </a:p>
          <a:p>
            <a:pPr>
              <a:buNone/>
            </a:pPr>
            <a:r>
              <a:rPr lang="en-US" sz="2800" b="1" dirty="0" smtClean="0"/>
              <a:t>A substance</a:t>
            </a:r>
            <a:r>
              <a:rPr lang="en-US" sz="2800" dirty="0" smtClean="0"/>
              <a:t> is a new, materially differentiated, artificially created material entity, which is an aggregate of interrelated elements, ingredients.</a:t>
            </a:r>
          </a:p>
          <a:p>
            <a:pPr>
              <a:buNone/>
            </a:pPr>
            <a:r>
              <a:rPr lang="en-US" sz="2800" dirty="0" smtClean="0"/>
              <a:t/>
            </a:r>
            <a:br>
              <a:rPr lang="en-US" sz="2800" dirty="0" smtClean="0"/>
            </a:br>
            <a:endParaRPr lang="ru-RU" altLang="ru-RU" sz="2800" dirty="0" smtClean="0"/>
          </a:p>
        </p:txBody>
      </p:sp>
    </p:spTree>
  </p:cSld>
  <p:clrMapOvr>
    <a:masterClrMapping/>
  </p:clrMapOvr>
  <p:transition spd="slow">
    <p:cover/>
    <p:sndAc>
      <p:stSnd>
        <p:snd r:embed="rId2" name="camera.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9" name="Rectangle 3"/>
          <p:cNvSpPr>
            <a:spLocks noGrp="1" noChangeArrowheads="1"/>
          </p:cNvSpPr>
          <p:nvPr>
            <p:ph type="body" sz="half" idx="1"/>
          </p:nvPr>
        </p:nvSpPr>
        <p:spPr>
          <a:xfrm>
            <a:off x="323528" y="404664"/>
            <a:ext cx="7740615" cy="3024336"/>
          </a:xfrm>
        </p:spPr>
        <p:txBody>
          <a:bodyPr>
            <a:noAutofit/>
          </a:bodyPr>
          <a:lstStyle/>
          <a:p>
            <a:pPr algn="ctr">
              <a:buNone/>
            </a:pPr>
            <a:r>
              <a:rPr lang="en-US" sz="2400" b="1" dirty="0" smtClean="0"/>
              <a:t>	A patent</a:t>
            </a:r>
            <a:r>
              <a:rPr lang="en-US" sz="2400" dirty="0" smtClean="0"/>
              <a:t> is a certificate issued by a competent state body (certificate of protection) certifying the recognition of a technical solution or a breeding achievement by the invention, the priority of invention (primacy), authorship (not in all countries) and the patent owner's exclusive right to an invention within the territory of the issuing state within term established by the legislation of this state.</a:t>
            </a:r>
          </a:p>
          <a:p>
            <a:pPr algn="ctr">
              <a:buNone/>
            </a:pPr>
            <a:r>
              <a:rPr lang="en-US" sz="2400" dirty="0" smtClean="0"/>
              <a:t/>
            </a:r>
            <a:br>
              <a:rPr lang="en-US" sz="2400" dirty="0" smtClean="0"/>
            </a:br>
            <a:endParaRPr lang="ru-RU" altLang="ru-RU" sz="2400" dirty="0" smtClean="0"/>
          </a:p>
        </p:txBody>
      </p:sp>
      <p:pic>
        <p:nvPicPr>
          <p:cNvPr id="9218" name="Picture 2" descr="http://concertina.kiev.ua/sites/all/files/documents/patent-kz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1" y="3483698"/>
            <a:ext cx="2051983" cy="29004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ds-groups.ru/d/98090/d/%D0%A0%D0%B8%D1%81%D1%83%D0%BD%D0%BE%D0%BA_%282099%2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7742" y="3492816"/>
            <a:ext cx="2107321" cy="2900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ndAc>
      <p:stSnd>
        <p:snd r:embed="rId2" name="camera.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p:txBody>
          <a:bodyPr/>
          <a:lstStyle/>
          <a:p>
            <a:r>
              <a:rPr lang="en-US" sz="3600" b="1" dirty="0" smtClean="0"/>
              <a:t>Criteria for patentability</a:t>
            </a:r>
            <a:endParaRPr lang="ru-RU" sz="3400" b="1" dirty="0">
              <a:solidFill>
                <a:schemeClr val="tx2">
                  <a:satMod val="130000"/>
                </a:schemeClr>
              </a:solidFill>
              <a:latin typeface="+mn-lt"/>
            </a:endParaRPr>
          </a:p>
        </p:txBody>
      </p:sp>
      <p:sp>
        <p:nvSpPr>
          <p:cNvPr id="327684" name="Rectangle 3"/>
          <p:cNvSpPr>
            <a:spLocks noGrp="1" noChangeArrowheads="1"/>
          </p:cNvSpPr>
          <p:nvPr>
            <p:ph type="body" sz="half" idx="2"/>
          </p:nvPr>
        </p:nvSpPr>
        <p:spPr>
          <a:xfrm>
            <a:off x="1043608" y="1600201"/>
            <a:ext cx="6768752" cy="2980928"/>
          </a:xfrm>
        </p:spPr>
        <p:txBody>
          <a:bodyPr>
            <a:noAutofit/>
          </a:bodyPr>
          <a:lstStyle/>
          <a:p>
            <a:pPr>
              <a:buNone/>
            </a:pPr>
            <a:r>
              <a:rPr lang="en-US" sz="3600" b="1" dirty="0" smtClean="0"/>
              <a:t>Innovation should be:</a:t>
            </a:r>
          </a:p>
          <a:p>
            <a:pPr marL="628650" indent="-514350">
              <a:buAutoNum type="arabicPeriod"/>
            </a:pPr>
            <a:r>
              <a:rPr lang="en-US" sz="3600" dirty="0" smtClean="0"/>
              <a:t>New </a:t>
            </a:r>
          </a:p>
          <a:p>
            <a:pPr marL="628650" indent="-514350">
              <a:buAutoNum type="arabicPeriod"/>
            </a:pPr>
            <a:r>
              <a:rPr lang="en-US" sz="3600" dirty="0" smtClean="0"/>
              <a:t>Unobvious </a:t>
            </a:r>
          </a:p>
          <a:p>
            <a:pPr marL="628650" indent="-514350">
              <a:buAutoNum type="arabicPeriod"/>
            </a:pPr>
            <a:r>
              <a:rPr lang="en-US" sz="3600" dirty="0" smtClean="0"/>
              <a:t>Applicable in production</a:t>
            </a:r>
          </a:p>
          <a:p>
            <a:pPr>
              <a:buNone/>
            </a:pPr>
            <a:r>
              <a:rPr lang="en-US" sz="3600" dirty="0" smtClean="0"/>
              <a:t/>
            </a:r>
            <a:br>
              <a:rPr lang="en-US" sz="3600" dirty="0" smtClean="0"/>
            </a:br>
            <a:endParaRPr lang="ru-RU" altLang="ru-RU" sz="3600" dirty="0" smtClean="0"/>
          </a:p>
        </p:txBody>
      </p:sp>
    </p:spTree>
  </p:cSld>
  <p:clrMapOvr>
    <a:masterClrMapping/>
  </p:clrMapOvr>
  <p:transition>
    <p:sndAc>
      <p:stSnd>
        <p:snd r:embed="rId2" name="camera.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9" name="Rectangle 3"/>
          <p:cNvSpPr>
            <a:spLocks noGrp="1" noChangeArrowheads="1"/>
          </p:cNvSpPr>
          <p:nvPr>
            <p:ph type="body" sz="half" idx="1"/>
          </p:nvPr>
        </p:nvSpPr>
        <p:spPr>
          <a:xfrm>
            <a:off x="617788" y="620688"/>
            <a:ext cx="7355160" cy="2404864"/>
          </a:xfrm>
        </p:spPr>
        <p:txBody>
          <a:bodyPr>
            <a:noAutofit/>
          </a:bodyPr>
          <a:lstStyle/>
          <a:p>
            <a:pPr algn="ctr">
              <a:buNone/>
            </a:pPr>
            <a:r>
              <a:rPr lang="en-US" b="1" dirty="0" smtClean="0"/>
              <a:t>Know-how</a:t>
            </a:r>
            <a:r>
              <a:rPr lang="en-US" dirty="0" smtClean="0"/>
              <a:t> - unprotected by protection documents and not published in whole or in part knowledge or experience of scientific, technical, industrial, managerial, commercial, financial or other nature that are applicable in scientific research, development, manufacture, sale and operation of competitive products.</a:t>
            </a:r>
          </a:p>
          <a:p>
            <a:pPr algn="ctr">
              <a:buNone/>
            </a:pPr>
            <a:endParaRPr lang="ru-RU" altLang="ru-RU" dirty="0" smtClean="0"/>
          </a:p>
        </p:txBody>
      </p:sp>
      <p:pic>
        <p:nvPicPr>
          <p:cNvPr id="10242" name="Picture 2" descr="http://previews.123rf.com/images/devke/devke1210/devke121000012/16002788-know-how-dice-crossword--Stock-Photo-knowledg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754" t="9644" r="9040" b="8470"/>
          <a:stretch/>
        </p:blipFill>
        <p:spPr bwMode="auto">
          <a:xfrm>
            <a:off x="4295368" y="3645024"/>
            <a:ext cx="3874770" cy="289179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www.pizzasorento.ru/image/upload/2014/05/c9/c944bcef592ac329d2c17c8ac3ae670ee0d08069.jpg"/>
          <p:cNvPicPr>
            <a:picLocks noChangeAspect="1" noChangeArrowheads="1"/>
          </p:cNvPicPr>
          <p:nvPr/>
        </p:nvPicPr>
        <p:blipFill rotWithShape="1">
          <a:blip r:embed="rId4">
            <a:extLst>
              <a:ext uri="{28A0092B-C50C-407E-A947-70E740481C1C}">
                <a14:useLocalDpi xmlns:a14="http://schemas.microsoft.com/office/drawing/2010/main" val="0"/>
              </a:ext>
            </a:extLst>
          </a:blip>
          <a:srcRect l="19478" r="18922"/>
          <a:stretch/>
        </p:blipFill>
        <p:spPr bwMode="auto">
          <a:xfrm>
            <a:off x="971600" y="3535298"/>
            <a:ext cx="1760220" cy="2857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ndAc>
      <p:stSnd>
        <p:snd r:embed="rId2" name="camera.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rganization Chart 3"/>
          <p:cNvGrpSpPr>
            <a:grpSpLocks/>
          </p:cNvGrpSpPr>
          <p:nvPr/>
        </p:nvGrpSpPr>
        <p:grpSpPr bwMode="auto">
          <a:xfrm>
            <a:off x="453515" y="908720"/>
            <a:ext cx="7668592" cy="3939540"/>
            <a:chOff x="272" y="999"/>
            <a:chExt cx="2880" cy="720"/>
          </a:xfrm>
          <a:effectLst>
            <a:reflection blurRad="6350" stA="52000" endA="300" endPos="35000" dir="5400000" sy="-100000" algn="bl" rotWithShape="0"/>
          </a:effectLst>
          <a:scene3d>
            <a:camera prst="isometricOffAxis2Left"/>
            <a:lightRig rig="threePt" dir="t"/>
          </a:scene3d>
        </p:grpSpPr>
        <p:cxnSp>
          <p:nvCxnSpPr>
            <p:cNvPr id="21508" name="_s21508"/>
            <p:cNvCxnSpPr>
              <a:cxnSpLocks noChangeShapeType="1"/>
              <a:stCxn id="6" idx="0"/>
              <a:endCxn id="3" idx="3"/>
            </p:cNvCxnSpPr>
            <p:nvPr/>
          </p:nvCxnSpPr>
          <p:spPr bwMode="auto">
            <a:xfrm rot="5400000" flipH="1">
              <a:off x="2144" y="821"/>
              <a:ext cx="144" cy="1076"/>
            </a:xfrm>
            <a:prstGeom prst="bentConnector3">
              <a:avLst>
                <a:gd name="adj1" fmla="val 12810"/>
              </a:avLst>
            </a:prstGeom>
            <a:noFill/>
            <a:ln w="28575">
              <a:solidFill>
                <a:schemeClr val="bg2"/>
              </a:solidFill>
              <a:miter lim="800000"/>
              <a:headEnd/>
              <a:tailEnd/>
            </a:ln>
            <a:sp3d>
              <a:bevelT/>
            </a:sp3d>
            <a:extLst/>
          </p:spPr>
        </p:cxnSp>
        <p:cxnSp>
          <p:nvCxnSpPr>
            <p:cNvPr id="21509" name="_s21509"/>
            <p:cNvCxnSpPr>
              <a:cxnSpLocks noChangeShapeType="1"/>
              <a:stCxn id="5" idx="0"/>
              <a:endCxn id="3" idx="3"/>
            </p:cNvCxnSpPr>
            <p:nvPr/>
          </p:nvCxnSpPr>
          <p:spPr bwMode="auto">
            <a:xfrm rot="5400000" flipH="1">
              <a:off x="1640" y="1325"/>
              <a:ext cx="144" cy="68"/>
            </a:xfrm>
            <a:prstGeom prst="bentConnector3">
              <a:avLst>
                <a:gd name="adj1" fmla="val 12810"/>
              </a:avLst>
            </a:prstGeom>
            <a:noFill/>
            <a:ln w="28575">
              <a:solidFill>
                <a:schemeClr val="bg2"/>
              </a:solidFill>
              <a:miter lim="800000"/>
              <a:headEnd/>
              <a:tailEnd/>
            </a:ln>
            <a:sp3d>
              <a:bevelT/>
            </a:sp3d>
            <a:extLst/>
          </p:spPr>
        </p:cxnSp>
        <p:cxnSp>
          <p:nvCxnSpPr>
            <p:cNvPr id="21510" name="_s21510"/>
            <p:cNvCxnSpPr>
              <a:cxnSpLocks noChangeShapeType="1"/>
              <a:stCxn id="4" idx="0"/>
              <a:endCxn id="3" idx="3"/>
            </p:cNvCxnSpPr>
            <p:nvPr/>
          </p:nvCxnSpPr>
          <p:spPr bwMode="auto">
            <a:xfrm rot="16200000">
              <a:off x="1136" y="889"/>
              <a:ext cx="144" cy="940"/>
            </a:xfrm>
            <a:prstGeom prst="bentConnector3">
              <a:avLst>
                <a:gd name="adj1" fmla="val 12810"/>
              </a:avLst>
            </a:prstGeom>
            <a:noFill/>
            <a:ln w="28575">
              <a:solidFill>
                <a:schemeClr val="bg2"/>
              </a:solidFill>
              <a:miter lim="800000"/>
              <a:headEnd/>
              <a:tailEnd/>
            </a:ln>
            <a:sp3d>
              <a:bevelT/>
            </a:sp3d>
            <a:extLst/>
          </p:spPr>
        </p:cxnSp>
        <p:sp>
          <p:nvSpPr>
            <p:cNvPr id="3" name="_s21511"/>
            <p:cNvSpPr>
              <a:spLocks noChangeArrowheads="1"/>
            </p:cNvSpPr>
            <p:nvPr/>
          </p:nvSpPr>
          <p:spPr bwMode="auto">
            <a:xfrm>
              <a:off x="1280" y="999"/>
              <a:ext cx="864" cy="288"/>
            </a:xfrm>
            <a:prstGeom prst="cube">
              <a:avLst>
                <a:gd name="adj" fmla="val 10764"/>
              </a:avLst>
            </a:prstGeom>
            <a:ln>
              <a:headEnd/>
              <a:tailEnd/>
            </a:ln>
            <a:scene3d>
              <a:camera prst="orthographicFront">
                <a:rot lat="0" lon="0" rev="0"/>
              </a:camera>
              <a:lightRig rig="brightRoom" dir="tl">
                <a:rot lat="0" lon="0" rev="1800000"/>
              </a:lightRig>
            </a:scene3d>
            <a:sp3d contourW="10160" prstMaterial="dkEdge">
              <a:bevelT w="38100" h="50800" prst="angle"/>
              <a:contourClr>
                <a:schemeClr val="accent4">
                  <a:shade val="40000"/>
                  <a:satMod val="150000"/>
                </a:schemeClr>
              </a:contourClr>
            </a:sp3d>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lvl="0" algn="ctr"/>
              <a:r>
                <a:rPr lang="en-US" sz="2800" b="1" dirty="0" smtClean="0"/>
                <a:t>Kinds </a:t>
              </a:r>
            </a:p>
            <a:p>
              <a:pPr lvl="0" algn="ctr"/>
              <a:r>
                <a:rPr lang="en-US" sz="2800" b="1" dirty="0" smtClean="0"/>
                <a:t>know-how</a:t>
              </a:r>
              <a:endParaRPr kumimoji="0" lang="ru-RU" altLang="ru-RU" sz="2800" b="1" i="0" u="none" strike="noStrike" cap="none" normalizeH="0" baseline="0" dirty="0" smtClean="0">
                <a:ln>
                  <a:noFill/>
                </a:ln>
                <a:solidFill>
                  <a:schemeClr val="bg1"/>
                </a:solidFill>
                <a:effectLst/>
                <a:latin typeface="Arial" pitchFamily="34" charset="0"/>
              </a:endParaRPr>
            </a:p>
          </p:txBody>
        </p:sp>
        <p:sp>
          <p:nvSpPr>
            <p:cNvPr id="4" name="_s21512"/>
            <p:cNvSpPr>
              <a:spLocks noChangeArrowheads="1"/>
            </p:cNvSpPr>
            <p:nvPr/>
          </p:nvSpPr>
          <p:spPr bwMode="auto">
            <a:xfrm>
              <a:off x="272" y="1431"/>
              <a:ext cx="864" cy="288"/>
            </a:xfrm>
            <a:prstGeom prst="cube">
              <a:avLst>
                <a:gd name="adj" fmla="val 10764"/>
              </a:avLst>
            </a:prstGeom>
            <a:ln>
              <a:headEnd/>
              <a:tailEnd/>
            </a:ln>
            <a:scene3d>
              <a:camera prst="orthographicFront">
                <a:rot lat="0" lon="0" rev="0"/>
              </a:camera>
              <a:lightRig rig="brightRoom" dir="tl">
                <a:rot lat="0" lon="0" rev="1800000"/>
              </a:lightRig>
            </a:scene3d>
            <a:sp3d contourW="10160" prstMaterial="dkEdge">
              <a:bevelT w="38100" h="50800" prst="angle"/>
              <a:contourClr>
                <a:schemeClr val="accent4">
                  <a:shade val="40000"/>
                  <a:satMod val="150000"/>
                </a:schemeClr>
              </a:contourClr>
            </a:sp3d>
          </p:spPr>
          <p:style>
            <a:lnRef idx="0">
              <a:schemeClr val="accent4"/>
            </a:lnRef>
            <a:fillRef idx="3">
              <a:schemeClr val="accent4"/>
            </a:fillRef>
            <a:effectRef idx="3">
              <a:schemeClr val="accent4"/>
            </a:effectRef>
            <a:fontRef idx="minor">
              <a:schemeClr val="lt1"/>
            </a:fontRef>
          </p:style>
          <p:txBody>
            <a:bodyPr vert="horz" wrap="square" lIns="0" tIns="0" rIns="0" bIns="0" numCol="1" anchor="ctr" anchorCtr="0" compatLnSpc="1">
              <a:prstTxWarp prst="textNoShape">
                <a:avLst/>
              </a:prstTxWarp>
            </a:bodyPr>
            <a:lstStyle/>
            <a:p>
              <a:pPr algn="ctr"/>
              <a:r>
                <a:rPr lang="en-US" sz="2400" b="1" dirty="0" smtClean="0"/>
                <a:t>Inseparable from the individual</a:t>
              </a:r>
              <a:endParaRPr kumimoji="0" lang="ru-RU" altLang="ru-RU" sz="2200" b="1" i="0" u="none" strike="noStrike" cap="none" normalizeH="0" baseline="0" dirty="0" smtClean="0">
                <a:ln>
                  <a:noFill/>
                </a:ln>
                <a:solidFill>
                  <a:schemeClr val="bg1"/>
                </a:solidFill>
                <a:effectLst/>
                <a:latin typeface="Arial" pitchFamily="34" charset="0"/>
              </a:endParaRPr>
            </a:p>
          </p:txBody>
        </p:sp>
        <p:sp>
          <p:nvSpPr>
            <p:cNvPr id="5" name="_s21513"/>
            <p:cNvSpPr>
              <a:spLocks noChangeArrowheads="1"/>
            </p:cNvSpPr>
            <p:nvPr/>
          </p:nvSpPr>
          <p:spPr bwMode="auto">
            <a:xfrm>
              <a:off x="1280" y="1431"/>
              <a:ext cx="864" cy="288"/>
            </a:xfrm>
            <a:prstGeom prst="cube">
              <a:avLst>
                <a:gd name="adj" fmla="val 10764"/>
              </a:avLst>
            </a:prstGeom>
            <a:ln>
              <a:headEnd/>
              <a:tailEnd/>
            </a:ln>
            <a:scene3d>
              <a:camera prst="orthographicFront">
                <a:rot lat="0" lon="0" rev="0"/>
              </a:camera>
              <a:lightRig rig="brightRoom" dir="tl">
                <a:rot lat="0" lon="0" rev="1800000"/>
              </a:lightRig>
            </a:scene3d>
            <a:sp3d contourW="10160" prstMaterial="dkEdge">
              <a:bevelT w="38100" h="50800" prst="angle"/>
              <a:contourClr>
                <a:schemeClr val="accent4">
                  <a:shade val="40000"/>
                  <a:satMod val="150000"/>
                </a:schemeClr>
              </a:contourClr>
            </a:sp3d>
          </p:spPr>
          <p:style>
            <a:lnRef idx="0">
              <a:schemeClr val="accent4"/>
            </a:lnRef>
            <a:fillRef idx="3">
              <a:schemeClr val="accent4"/>
            </a:fillRef>
            <a:effectRef idx="3">
              <a:schemeClr val="accent4"/>
            </a:effectRef>
            <a:fontRef idx="minor">
              <a:schemeClr val="lt1"/>
            </a:fontRef>
          </p:style>
          <p:txBody>
            <a:bodyPr vert="horz" wrap="square" lIns="0" tIns="0" rIns="0" bIns="0" numCol="1" anchor="ctr" anchorCtr="0" compatLnSpc="1">
              <a:prstTxWarp prst="textNoShape">
                <a:avLst/>
              </a:prstTxWarp>
            </a:bodyPr>
            <a:lstStyle/>
            <a:p>
              <a:pPr algn="ctr"/>
              <a:r>
                <a:rPr lang="en-US" sz="2400" b="1" dirty="0" smtClean="0"/>
                <a:t>Inseparable from the enterprise</a:t>
              </a:r>
            </a:p>
          </p:txBody>
        </p:sp>
        <p:sp>
          <p:nvSpPr>
            <p:cNvPr id="6" name="_s21514"/>
            <p:cNvSpPr>
              <a:spLocks noChangeArrowheads="1"/>
            </p:cNvSpPr>
            <p:nvPr/>
          </p:nvSpPr>
          <p:spPr bwMode="auto">
            <a:xfrm>
              <a:off x="2288" y="1431"/>
              <a:ext cx="864" cy="288"/>
            </a:xfrm>
            <a:prstGeom prst="cube">
              <a:avLst>
                <a:gd name="adj" fmla="val 10764"/>
              </a:avLst>
            </a:prstGeom>
            <a:ln>
              <a:headEnd/>
              <a:tailEnd/>
            </a:ln>
            <a:scene3d>
              <a:camera prst="orthographicFront">
                <a:rot lat="0" lon="0" rev="0"/>
              </a:camera>
              <a:lightRig rig="brightRoom" dir="tl">
                <a:rot lat="0" lon="0" rev="1800000"/>
              </a:lightRig>
            </a:scene3d>
            <a:sp3d contourW="10160" prstMaterial="dkEdge">
              <a:bevelT w="38100" h="50800" prst="angle"/>
              <a:contourClr>
                <a:schemeClr val="accent4">
                  <a:shade val="40000"/>
                  <a:satMod val="150000"/>
                </a:schemeClr>
              </a:contourClr>
            </a:sp3d>
          </p:spPr>
          <p:style>
            <a:lnRef idx="0">
              <a:schemeClr val="accent4"/>
            </a:lnRef>
            <a:fillRef idx="3">
              <a:schemeClr val="accent4"/>
            </a:fillRef>
            <a:effectRef idx="3">
              <a:schemeClr val="accent4"/>
            </a:effectRef>
            <a:fontRef idx="minor">
              <a:schemeClr val="lt1"/>
            </a:fontRef>
          </p:style>
          <p:txBody>
            <a:bodyPr vert="horz" wrap="none" lIns="0" tIns="0" rIns="0" bIns="0" numCol="1" anchor="ctr" anchorCtr="0" compatLnSpc="1">
              <a:prstTxWarp prst="textNoShape">
                <a:avLst/>
              </a:prstTxWarp>
            </a:bodyPr>
            <a:lstStyle/>
            <a:p>
              <a:pPr lvl="0" algn="ctr"/>
              <a:r>
                <a:rPr lang="en-US" sz="2400" b="1" dirty="0" smtClean="0"/>
                <a:t>Separated</a:t>
              </a:r>
              <a:endParaRPr kumimoji="0" lang="ru-RU" altLang="ru-RU" sz="2200" b="1" i="0" u="none" strike="noStrike" cap="none" normalizeH="0" baseline="0" dirty="0" smtClean="0">
                <a:ln>
                  <a:noFill/>
                </a:ln>
                <a:solidFill>
                  <a:schemeClr val="bg1"/>
                </a:solidFill>
                <a:effectLst/>
                <a:latin typeface="Arial" pitchFamily="34" charset="0"/>
              </a:endParaRPr>
            </a:p>
          </p:txBody>
        </p:sp>
      </p:grpSp>
    </p:spTree>
  </p:cSld>
  <p:clrMapOvr>
    <a:masterClrMapping/>
  </p:clrMapOvr>
  <p:transition>
    <p:sndAc>
      <p:stSnd>
        <p:snd r:embed="rId2" name="camera.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3" name="Rectangle 3"/>
          <p:cNvSpPr>
            <a:spLocks noGrp="1" noChangeArrowheads="1"/>
          </p:cNvSpPr>
          <p:nvPr>
            <p:ph type="body" sz="half" idx="1"/>
          </p:nvPr>
        </p:nvSpPr>
        <p:spPr>
          <a:xfrm>
            <a:off x="539552" y="908720"/>
            <a:ext cx="3456384" cy="4896544"/>
          </a:xfrm>
        </p:spPr>
        <p:txBody>
          <a:bodyPr>
            <a:noAutofit/>
          </a:bodyPr>
          <a:lstStyle/>
          <a:p>
            <a:pPr algn="ctr">
              <a:buNone/>
            </a:pPr>
            <a:r>
              <a:rPr lang="en-US" sz="2800" b="1" dirty="0" smtClean="0"/>
              <a:t>A useful model </a:t>
            </a:r>
            <a:r>
              <a:rPr lang="en-US" sz="2800" dirty="0" smtClean="0"/>
              <a:t>is the constructive implementation of the means of production and consumer goods, as well as their constituent parts. </a:t>
            </a:r>
          </a:p>
          <a:p>
            <a:pPr algn="ctr">
              <a:buNone/>
            </a:pPr>
            <a:r>
              <a:rPr lang="en-US" sz="2800" b="1" dirty="0" smtClean="0"/>
              <a:t>A useful model</a:t>
            </a:r>
            <a:r>
              <a:rPr lang="en-US" sz="2800" dirty="0" smtClean="0"/>
              <a:t> is a new solution of a technical problem related to a device.</a:t>
            </a:r>
          </a:p>
          <a:p>
            <a:pPr algn="ctr">
              <a:buNone/>
            </a:pPr>
            <a:r>
              <a:rPr lang="en-US" sz="2800" dirty="0" smtClean="0"/>
              <a:t/>
            </a:r>
            <a:br>
              <a:rPr lang="en-US" sz="2800" dirty="0" smtClean="0"/>
            </a:br>
            <a:endParaRPr lang="ru-RU" altLang="ru-RU" sz="2800" dirty="0" smtClean="0"/>
          </a:p>
        </p:txBody>
      </p:sp>
      <p:pic>
        <p:nvPicPr>
          <p:cNvPr id="11266" name="Picture 2" descr="http://1napz.ru/portals/6/%D0%A1%D1%82%D0%B0%D1%82%D1%8C%D0%B8/%D0%BF%D0%B0%D1%82%D0%B5%D0%BD%D1%82%D0%BE%D0%B2%D0%B0%D0%BD%D0%B8%D0%B5%2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476672"/>
            <a:ext cx="4436343" cy="58831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ndAc>
      <p:stSnd>
        <p:snd r:embed="rId2" name="camera.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7" name="Rectangle 3"/>
          <p:cNvSpPr>
            <a:spLocks noGrp="1" noChangeArrowheads="1"/>
          </p:cNvSpPr>
          <p:nvPr>
            <p:ph type="body" sz="half" idx="1"/>
          </p:nvPr>
        </p:nvSpPr>
        <p:spPr>
          <a:xfrm>
            <a:off x="539552" y="620688"/>
            <a:ext cx="7355160" cy="2188840"/>
          </a:xfrm>
        </p:spPr>
        <p:txBody>
          <a:bodyPr>
            <a:normAutofit/>
          </a:bodyPr>
          <a:lstStyle/>
          <a:p>
            <a:pPr algn="ctr">
              <a:buNone/>
            </a:pPr>
            <a:r>
              <a:rPr lang="en-US" sz="2800" b="1" dirty="0" smtClean="0"/>
              <a:t>An industrial design </a:t>
            </a:r>
            <a:r>
              <a:rPr lang="en-US" sz="2800" dirty="0" smtClean="0"/>
              <a:t>is the artistic design solution of a product of industrial or handicraft and handicraft production, which determines its appearance</a:t>
            </a:r>
          </a:p>
          <a:p>
            <a:pPr algn="ctr"/>
            <a:endParaRPr lang="ru-RU" altLang="ru-RU" sz="2800" dirty="0" smtClean="0"/>
          </a:p>
        </p:txBody>
      </p:sp>
      <p:pic>
        <p:nvPicPr>
          <p:cNvPr id="12292" name="Picture 4" descr="http://rpp.nashaucheba.ru/pars_docs/refs/145/144784/img20.jpg"/>
          <p:cNvPicPr>
            <a:picLocks noChangeAspect="1" noChangeArrowheads="1"/>
          </p:cNvPicPr>
          <p:nvPr/>
        </p:nvPicPr>
        <p:blipFill rotWithShape="1">
          <a:blip r:embed="rId3">
            <a:extLst>
              <a:ext uri="{28A0092B-C50C-407E-A947-70E740481C1C}">
                <a14:useLocalDpi xmlns:a14="http://schemas.microsoft.com/office/drawing/2010/main" val="0"/>
              </a:ext>
            </a:extLst>
          </a:blip>
          <a:srcRect l="6958" t="21399" b="4800"/>
          <a:stretch/>
        </p:blipFill>
        <p:spPr bwMode="auto">
          <a:xfrm>
            <a:off x="1259632" y="2609458"/>
            <a:ext cx="6192688" cy="36839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sndAc>
      <p:stSnd>
        <p:snd r:embed="rId2" name="camera.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a:xfrm>
            <a:off x="395536" y="260648"/>
            <a:ext cx="7560840" cy="1143000"/>
          </a:xfrm>
        </p:spPr>
        <p:txBody>
          <a:bodyPr/>
          <a:lstStyle/>
          <a:p>
            <a:r>
              <a:rPr lang="en-US" sz="3600" b="1" dirty="0" smtClean="0"/>
              <a:t>Types of industrial designs</a:t>
            </a:r>
            <a:endParaRPr lang="ru-RU" sz="3400" b="1" dirty="0">
              <a:solidFill>
                <a:schemeClr val="tx2">
                  <a:satMod val="130000"/>
                </a:schemeClr>
              </a:solidFill>
              <a:latin typeface="+mn-lt"/>
            </a:endParaRPr>
          </a:p>
        </p:txBody>
      </p:sp>
      <p:sp>
        <p:nvSpPr>
          <p:cNvPr id="3" name="Rectangle 3"/>
          <p:cNvSpPr txBox="1">
            <a:spLocks noChangeArrowheads="1"/>
          </p:cNvSpPr>
          <p:nvPr/>
        </p:nvSpPr>
        <p:spPr>
          <a:xfrm>
            <a:off x="457200" y="1556792"/>
            <a:ext cx="7643192" cy="4536504"/>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algn="just" fontAlgn="auto">
              <a:lnSpc>
                <a:spcPct val="90000"/>
              </a:lnSpc>
              <a:spcAft>
                <a:spcPts val="0"/>
              </a:spcAft>
              <a:buFontTx/>
              <a:buNone/>
            </a:pPr>
            <a:r>
              <a:rPr lang="en-US" sz="3600" b="1" dirty="0" smtClean="0"/>
              <a:t>Volumetric Example</a:t>
            </a:r>
            <a:r>
              <a:rPr lang="en-US" sz="3600" dirty="0" smtClean="0"/>
              <a:t>: the appearance of the chair, car, telephone. </a:t>
            </a:r>
          </a:p>
          <a:p>
            <a:pPr algn="just" fontAlgn="auto">
              <a:lnSpc>
                <a:spcPct val="90000"/>
              </a:lnSpc>
              <a:spcAft>
                <a:spcPts val="0"/>
              </a:spcAft>
              <a:buFontTx/>
              <a:buNone/>
            </a:pPr>
            <a:r>
              <a:rPr lang="en-US" sz="3600" b="1" dirty="0" smtClean="0"/>
              <a:t>Planar Example</a:t>
            </a:r>
            <a:r>
              <a:rPr lang="en-US" sz="3600" dirty="0" smtClean="0"/>
              <a:t>: the appearance of the carpet, headscarf, tie, fabric. </a:t>
            </a:r>
          </a:p>
          <a:p>
            <a:pPr algn="just" fontAlgn="auto">
              <a:lnSpc>
                <a:spcPct val="90000"/>
              </a:lnSpc>
              <a:spcAft>
                <a:spcPts val="0"/>
              </a:spcAft>
              <a:buFontTx/>
              <a:buNone/>
            </a:pPr>
            <a:r>
              <a:rPr lang="en-US" sz="3600" b="1" dirty="0" smtClean="0"/>
              <a:t>Combined Example:</a:t>
            </a:r>
            <a:r>
              <a:rPr lang="en-US" sz="3600" dirty="0" smtClean="0"/>
              <a:t> the appearance of the dishes on which the picture is made, shoes, packaging, construction finishing tiles</a:t>
            </a:r>
            <a:endParaRPr lang="ru-RU" altLang="ru-RU" sz="3600" dirty="0" smtClean="0"/>
          </a:p>
        </p:txBody>
      </p:sp>
    </p:spTree>
  </p:cSld>
  <p:clrMapOvr>
    <a:masterClrMapping/>
  </p:clrMapOvr>
  <p:transition>
    <p:sndAc>
      <p:stSnd>
        <p:snd r:embed="rId2" name="camera.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3" name="Rectangle 3"/>
          <p:cNvSpPr>
            <a:spLocks noGrp="1" noChangeArrowheads="1"/>
          </p:cNvSpPr>
          <p:nvPr>
            <p:ph type="body" sz="half" idx="1"/>
          </p:nvPr>
        </p:nvSpPr>
        <p:spPr>
          <a:xfrm>
            <a:off x="457200" y="692696"/>
            <a:ext cx="7787208" cy="1944216"/>
          </a:xfrm>
        </p:spPr>
        <p:txBody>
          <a:bodyPr>
            <a:normAutofit fontScale="92500"/>
          </a:bodyPr>
          <a:lstStyle/>
          <a:p>
            <a:pPr marL="0" indent="0" algn="ctr">
              <a:buFontTx/>
              <a:buNone/>
            </a:pPr>
            <a:r>
              <a:rPr lang="en-US" sz="2800" b="1" dirty="0" smtClean="0"/>
              <a:t>Trademark and service mark</a:t>
            </a:r>
            <a:r>
              <a:rPr lang="en-US" sz="2800" dirty="0" smtClean="0"/>
              <a:t> - these are symbols that are able to distinguish goods and services of certain legal entities or individuals from homogeneous goods and services of other legal entities and individuals.</a:t>
            </a:r>
            <a:endParaRPr lang="ru-RU" altLang="ru-RU" sz="2000" dirty="0" smtClean="0"/>
          </a:p>
        </p:txBody>
      </p:sp>
      <p:pic>
        <p:nvPicPr>
          <p:cNvPr id="1026" name="Picture 2" descr="http://3.bp.blogspot.com/-5YKfyh1322g/V0VJT9YDgFI/AAAAAAAAAiQ/c7pfMA-5beIJmJ_9iPwO-LsWXqbVBO-5wCLcB/s1600/18942680.png"/>
          <p:cNvPicPr>
            <a:picLocks noChangeAspect="1" noChangeArrowheads="1"/>
          </p:cNvPicPr>
          <p:nvPr/>
        </p:nvPicPr>
        <p:blipFill rotWithShape="1">
          <a:blip r:embed="rId3">
            <a:extLst>
              <a:ext uri="{28A0092B-C50C-407E-A947-70E740481C1C}">
                <a14:useLocalDpi xmlns:a14="http://schemas.microsoft.com/office/drawing/2010/main" val="0"/>
              </a:ext>
            </a:extLst>
          </a:blip>
          <a:srcRect t="18202"/>
          <a:stretch/>
        </p:blipFill>
        <p:spPr bwMode="auto">
          <a:xfrm>
            <a:off x="1043608" y="2636912"/>
            <a:ext cx="6419100" cy="29535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ndAc>
      <p:stSnd>
        <p:snd r:embed="rId2" name="camera.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body" sz="half" idx="1"/>
          </p:nvPr>
        </p:nvSpPr>
        <p:spPr>
          <a:xfrm>
            <a:off x="467544" y="548679"/>
            <a:ext cx="7787208" cy="2161577"/>
          </a:xfrm>
        </p:spPr>
        <p:txBody>
          <a:bodyPr>
            <a:noAutofit/>
          </a:bodyPr>
          <a:lstStyle/>
          <a:p>
            <a:pPr marL="0" indent="0" algn="ctr">
              <a:buNone/>
            </a:pPr>
            <a:r>
              <a:rPr lang="en-US" sz="3600" b="1" dirty="0" smtClean="0"/>
              <a:t>A brand name </a:t>
            </a:r>
            <a:r>
              <a:rPr lang="en-US" sz="3600" dirty="0" smtClean="0"/>
              <a:t>is the name of a legal entity that is an economic organization that allows individualizing a particular enterprise in civil circulation.</a:t>
            </a:r>
            <a:endParaRPr lang="ru-RU" altLang="ru-RU" sz="3600" dirty="0" smtClean="0"/>
          </a:p>
        </p:txBody>
      </p:sp>
      <p:pic>
        <p:nvPicPr>
          <p:cNvPr id="2050" name="Picture 2" descr="http://www.liyo.ru/img/915619.jpg"/>
          <p:cNvPicPr>
            <a:picLocks noChangeAspect="1" noChangeArrowheads="1"/>
          </p:cNvPicPr>
          <p:nvPr/>
        </p:nvPicPr>
        <p:blipFill rotWithShape="1">
          <a:blip r:embed="rId3">
            <a:extLst>
              <a:ext uri="{28A0092B-C50C-407E-A947-70E740481C1C}">
                <a14:useLocalDpi xmlns:a14="http://schemas.microsoft.com/office/drawing/2010/main" val="0"/>
              </a:ext>
            </a:extLst>
          </a:blip>
          <a:srcRect b="38342"/>
          <a:stretch/>
        </p:blipFill>
        <p:spPr bwMode="auto">
          <a:xfrm>
            <a:off x="1058237" y="2273244"/>
            <a:ext cx="6754123" cy="4120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646856"/>
      </p:ext>
    </p:extLst>
  </p:cSld>
  <p:clrMapOvr>
    <a:masterClrMapping/>
  </p:clrMapOvr>
  <p:transition>
    <p:sndAc>
      <p:stSnd>
        <p:snd r:embed="rId2" name="camera.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5" name="Rectangle 3"/>
          <p:cNvSpPr>
            <a:spLocks noGrp="1" noChangeArrowheads="1"/>
          </p:cNvSpPr>
          <p:nvPr>
            <p:ph type="body" sz="half" idx="1"/>
          </p:nvPr>
        </p:nvSpPr>
        <p:spPr>
          <a:xfrm>
            <a:off x="467544" y="476672"/>
            <a:ext cx="7715200" cy="3672408"/>
          </a:xfrm>
        </p:spPr>
        <p:txBody>
          <a:bodyPr>
            <a:normAutofit/>
          </a:bodyPr>
          <a:lstStyle/>
          <a:p>
            <a:pPr marL="0" indent="0" algn="ctr">
              <a:lnSpc>
                <a:spcPct val="120000"/>
              </a:lnSpc>
              <a:spcBef>
                <a:spcPts val="0"/>
              </a:spcBef>
              <a:buFontTx/>
              <a:buNone/>
            </a:pPr>
            <a:r>
              <a:rPr lang="en-US" sz="2000" b="1" dirty="0" smtClean="0"/>
              <a:t>Scientific and technical </a:t>
            </a:r>
            <a:r>
              <a:rPr lang="en-US" sz="2000" dirty="0" smtClean="0"/>
              <a:t>products are the results of intellectual activity that have commercial value and are sold to the consumer mainly in non-material form (as a set of scientific and technical information). </a:t>
            </a:r>
          </a:p>
          <a:p>
            <a:pPr marL="0" indent="0" algn="ctr">
              <a:lnSpc>
                <a:spcPct val="120000"/>
              </a:lnSpc>
              <a:spcBef>
                <a:spcPts val="0"/>
              </a:spcBef>
              <a:buFontTx/>
              <a:buNone/>
            </a:pPr>
            <a:r>
              <a:rPr lang="en-US" sz="2000" b="1" dirty="0" smtClean="0"/>
              <a:t>The license agreement </a:t>
            </a:r>
            <a:r>
              <a:rPr lang="en-US" sz="2000" dirty="0" smtClean="0"/>
              <a:t>is the permission for the use by another legal entity or individual of an invention, technology, technical knowledge and production experience, secrets of production, trademark, commercial or other information for a certain period, within the limits stipulated by the agreement for an appropriate remuneration.</a:t>
            </a:r>
            <a:endParaRPr lang="ru-RU" altLang="ru-RU" sz="2000" dirty="0" smtClean="0"/>
          </a:p>
        </p:txBody>
      </p:sp>
      <p:pic>
        <p:nvPicPr>
          <p:cNvPr id="3074" name="Picture 2" descr="http://nordicit.org/wp-content/uploads/2015/07/contract-1000x66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4149079"/>
            <a:ext cx="3600400" cy="23942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ndAc>
      <p:stSnd>
        <p:snd r:embed="rId2" name="camera.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TextBox 7"/>
          <p:cNvSpPr txBox="1">
            <a:spLocks noChangeArrowheads="1"/>
          </p:cNvSpPr>
          <p:nvPr/>
        </p:nvSpPr>
        <p:spPr bwMode="auto">
          <a:xfrm>
            <a:off x="428596" y="3071810"/>
            <a:ext cx="76757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sz="3600" dirty="0" smtClean="0"/>
              <a:t>THANK YOU FOR ATTENTION!!!</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седство">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606</TotalTime>
  <Words>752</Words>
  <Application>Microsoft Office PowerPoint</Application>
  <PresentationFormat>Экран (4:3)</PresentationFormat>
  <Paragraphs>93</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Соседство</vt:lpstr>
      <vt:lpstr>Author's rights to IP objects</vt:lpstr>
      <vt:lpstr>Objective forms of presentation of works</vt:lpstr>
      <vt:lpstr>Objects of copyright</vt:lpstr>
      <vt:lpstr>Non-property rights</vt:lpstr>
      <vt:lpstr>Copyright mark</vt:lpstr>
      <vt:lpstr>Sign of protection of neighboring rights</vt:lpstr>
      <vt:lpstr>Презентация PowerPoint</vt:lpstr>
      <vt:lpstr>Презентация PowerPoint</vt:lpstr>
      <vt:lpstr>Презентация PowerPoint</vt:lpstr>
      <vt:lpstr>Criteria for patentability</vt:lpstr>
      <vt:lpstr>Презентация PowerPoint</vt:lpstr>
      <vt:lpstr>Презентация PowerPoint</vt:lpstr>
      <vt:lpstr>Презентация PowerPoint</vt:lpstr>
      <vt:lpstr>Презентация PowerPoint</vt:lpstr>
      <vt:lpstr>Types of industrial designs</vt:lpstr>
      <vt:lpstr>Презентация PowerPoint</vt:lpstr>
      <vt:lpstr>Презентация PowerPoint</vt:lpstr>
      <vt:lpstr>Презентация PowerPoint</vt:lpstr>
      <vt:lpstr>Презентация PowerPoint</vt:lpstr>
    </vt:vector>
  </TitlesOfParts>
  <Company>УрГУ</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Инновационный менеджмент</dc:title>
  <dc:creator>Зенченко</dc:creator>
  <cp:lastModifiedBy>Alina</cp:lastModifiedBy>
  <cp:revision>76</cp:revision>
  <dcterms:created xsi:type="dcterms:W3CDTF">2007-11-15T08:43:14Z</dcterms:created>
  <dcterms:modified xsi:type="dcterms:W3CDTF">2021-11-10T03:40:59Z</dcterms:modified>
</cp:coreProperties>
</file>